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9" r:id="rId4"/>
    <p:sldId id="260" r:id="rId5"/>
    <p:sldId id="261" r:id="rId6"/>
    <p:sldId id="262" r:id="rId7"/>
    <p:sldId id="263" r:id="rId8"/>
    <p:sldId id="265"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0" d="100"/>
          <a:sy n="40" d="100"/>
        </p:scale>
        <p:origin x="-7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98B9CD-893C-4856-AFB9-9660C72B8409}" type="datetimeFigureOut">
              <a:rPr lang="es-AR" smtClean="0"/>
              <a:pPr/>
              <a:t>18/10/2013</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5A897E-A94A-471F-9297-CF50E21BFF73}" type="slidenum">
              <a:rPr lang="es-AR" smtClean="0"/>
              <a:pPr/>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655A897E-A94A-471F-9297-CF50E21BFF73}" type="slidenum">
              <a:rPr lang="es-AR" smtClean="0"/>
              <a:pPr/>
              <a:t>7</a:t>
            </a:fld>
            <a:endParaRPr lang="es-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655A897E-A94A-471F-9297-CF50E21BFF73}" type="slidenum">
              <a:rPr lang="es-AR" smtClean="0"/>
              <a:pPr/>
              <a:t>15</a:t>
            </a:fld>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C55417BF-4DB1-4C4C-847A-4FDE951D63EC}" type="datetimeFigureOut">
              <a:rPr lang="es-AR" smtClean="0"/>
              <a:pPr/>
              <a:t>18/10/2013</a:t>
            </a:fld>
            <a:endParaRPr lang="es-AR"/>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AR"/>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C143E23-0F36-4B66-94FD-A8A6F0E1C183}"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55417BF-4DB1-4C4C-847A-4FDE951D63EC}" type="datetimeFigureOut">
              <a:rPr lang="es-AR" smtClean="0"/>
              <a:pPr/>
              <a:t>18/10/2013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C143E23-0F36-4B66-94FD-A8A6F0E1C183}"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55417BF-4DB1-4C4C-847A-4FDE951D63EC}" type="datetimeFigureOut">
              <a:rPr lang="es-AR" smtClean="0"/>
              <a:pPr/>
              <a:t>18/10/2013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C143E23-0F36-4B66-94FD-A8A6F0E1C183}"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C55417BF-4DB1-4C4C-847A-4FDE951D63EC}" type="datetimeFigureOut">
              <a:rPr lang="es-AR" smtClean="0"/>
              <a:pPr/>
              <a:t>18/10/2013</a:t>
            </a:fld>
            <a:endParaRPr lang="es-AR"/>
          </a:p>
        </p:txBody>
      </p:sp>
      <p:sp>
        <p:nvSpPr>
          <p:cNvPr id="5" name="4 Marcador de pie de página"/>
          <p:cNvSpPr>
            <a:spLocks noGrp="1"/>
          </p:cNvSpPr>
          <p:nvPr>
            <p:ph type="ftr" sz="quarter" idx="11"/>
          </p:nvPr>
        </p:nvSpPr>
        <p:spPr>
          <a:xfrm>
            <a:off x="457200" y="6480969"/>
            <a:ext cx="4260056" cy="300831"/>
          </a:xfrm>
        </p:spPr>
        <p:txBody>
          <a:bodyPr/>
          <a:lstStyle/>
          <a:p>
            <a:endParaRPr lang="es-AR"/>
          </a:p>
        </p:txBody>
      </p:sp>
      <p:sp>
        <p:nvSpPr>
          <p:cNvPr id="6" name="5 Marcador de número de diapositiva"/>
          <p:cNvSpPr>
            <a:spLocks noGrp="1"/>
          </p:cNvSpPr>
          <p:nvPr>
            <p:ph type="sldNum" sz="quarter" idx="12"/>
          </p:nvPr>
        </p:nvSpPr>
        <p:spPr/>
        <p:txBody>
          <a:bodyPr/>
          <a:lstStyle/>
          <a:p>
            <a:fld id="{1C143E23-0F36-4B66-94FD-A8A6F0E1C183}"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C55417BF-4DB1-4C4C-847A-4FDE951D63EC}" type="datetimeFigureOut">
              <a:rPr lang="es-AR" smtClean="0"/>
              <a:pPr/>
              <a:t>18/10/2013</a:t>
            </a:fld>
            <a:endParaRPr lang="es-AR"/>
          </a:p>
        </p:txBody>
      </p:sp>
      <p:sp>
        <p:nvSpPr>
          <p:cNvPr id="5" name="4 Marcador de pie de página"/>
          <p:cNvSpPr>
            <a:spLocks noGrp="1"/>
          </p:cNvSpPr>
          <p:nvPr>
            <p:ph type="ftr" sz="quarter" idx="11"/>
          </p:nvPr>
        </p:nvSpPr>
        <p:spPr>
          <a:xfrm>
            <a:off x="2619376" y="6480969"/>
            <a:ext cx="4260056" cy="300831"/>
          </a:xfrm>
        </p:spPr>
        <p:txBody>
          <a:bodyPr/>
          <a:lstStyle/>
          <a:p>
            <a:endParaRPr lang="es-AR"/>
          </a:p>
        </p:txBody>
      </p:sp>
      <p:sp>
        <p:nvSpPr>
          <p:cNvPr id="6" name="5 Marcador de número de diapositiva"/>
          <p:cNvSpPr>
            <a:spLocks noGrp="1"/>
          </p:cNvSpPr>
          <p:nvPr>
            <p:ph type="sldNum" sz="quarter" idx="12"/>
          </p:nvPr>
        </p:nvSpPr>
        <p:spPr>
          <a:xfrm>
            <a:off x="8451056" y="809624"/>
            <a:ext cx="502920" cy="300831"/>
          </a:xfrm>
        </p:spPr>
        <p:txBody>
          <a:bodyPr/>
          <a:lstStyle/>
          <a:p>
            <a:fld id="{1C143E23-0F36-4B66-94FD-A8A6F0E1C183}" type="slidenum">
              <a:rPr lang="es-AR" smtClean="0"/>
              <a:pPr/>
              <a:t>‹Nº›</a:t>
            </a:fld>
            <a:endParaRPr lang="es-AR"/>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C55417BF-4DB1-4C4C-847A-4FDE951D63EC}" type="datetimeFigureOut">
              <a:rPr lang="es-AR" smtClean="0"/>
              <a:pPr/>
              <a:t>18/10/2013</a:t>
            </a:fld>
            <a:endParaRPr lang="es-AR"/>
          </a:p>
        </p:txBody>
      </p:sp>
      <p:sp>
        <p:nvSpPr>
          <p:cNvPr id="6" name="5 Marcador de pie de página"/>
          <p:cNvSpPr>
            <a:spLocks noGrp="1"/>
          </p:cNvSpPr>
          <p:nvPr>
            <p:ph type="ftr" sz="quarter" idx="11"/>
          </p:nvPr>
        </p:nvSpPr>
        <p:spPr>
          <a:xfrm>
            <a:off x="457200" y="6480969"/>
            <a:ext cx="4260056" cy="301752"/>
          </a:xfrm>
        </p:spPr>
        <p:txBody>
          <a:bodyPr/>
          <a:lstStyle/>
          <a:p>
            <a:endParaRPr lang="es-AR"/>
          </a:p>
        </p:txBody>
      </p:sp>
      <p:sp>
        <p:nvSpPr>
          <p:cNvPr id="7" name="6 Marcador de número de diapositiva"/>
          <p:cNvSpPr>
            <a:spLocks noGrp="1"/>
          </p:cNvSpPr>
          <p:nvPr>
            <p:ph type="sldNum" sz="quarter" idx="12"/>
          </p:nvPr>
        </p:nvSpPr>
        <p:spPr>
          <a:xfrm>
            <a:off x="7589520" y="6480969"/>
            <a:ext cx="502920" cy="301752"/>
          </a:xfrm>
        </p:spPr>
        <p:txBody>
          <a:bodyPr/>
          <a:lstStyle/>
          <a:p>
            <a:fld id="{1C143E23-0F36-4B66-94FD-A8A6F0E1C183}"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C55417BF-4DB1-4C4C-847A-4FDE951D63EC}" type="datetimeFigureOut">
              <a:rPr lang="es-AR" smtClean="0"/>
              <a:pPr/>
              <a:t>18/10/2013</a:t>
            </a:fld>
            <a:endParaRPr lang="es-AR"/>
          </a:p>
        </p:txBody>
      </p:sp>
      <p:sp>
        <p:nvSpPr>
          <p:cNvPr id="8" name="7 Marcador de pie de página"/>
          <p:cNvSpPr>
            <a:spLocks noGrp="1"/>
          </p:cNvSpPr>
          <p:nvPr>
            <p:ph type="ftr" sz="quarter" idx="11"/>
          </p:nvPr>
        </p:nvSpPr>
        <p:spPr>
          <a:xfrm>
            <a:off x="457200" y="6480969"/>
            <a:ext cx="4261104" cy="301752"/>
          </a:xfrm>
        </p:spPr>
        <p:txBody>
          <a:bodyPr/>
          <a:lstStyle/>
          <a:p>
            <a:endParaRPr lang="es-AR"/>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1C143E23-0F36-4B66-94FD-A8A6F0E1C183}"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55417BF-4DB1-4C4C-847A-4FDE951D63EC}" type="datetimeFigureOut">
              <a:rPr lang="es-AR" smtClean="0"/>
              <a:pPr/>
              <a:t>18/10/2013</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1C143E23-0F36-4B66-94FD-A8A6F0E1C183}"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C55417BF-4DB1-4C4C-847A-4FDE951D63EC}" type="datetimeFigureOut">
              <a:rPr lang="es-AR" smtClean="0"/>
              <a:pPr/>
              <a:t>18/10/2013</a:t>
            </a:fld>
            <a:endParaRPr lang="es-AR"/>
          </a:p>
        </p:txBody>
      </p:sp>
      <p:sp>
        <p:nvSpPr>
          <p:cNvPr id="3" name="2 Marcador de pie de página"/>
          <p:cNvSpPr>
            <a:spLocks noGrp="1"/>
          </p:cNvSpPr>
          <p:nvPr>
            <p:ph type="ftr" sz="quarter" idx="11"/>
          </p:nvPr>
        </p:nvSpPr>
        <p:spPr>
          <a:xfrm>
            <a:off x="457200" y="6481890"/>
            <a:ext cx="4260056" cy="300831"/>
          </a:xfrm>
        </p:spPr>
        <p:txBody>
          <a:bodyPr/>
          <a:lstStyle/>
          <a:p>
            <a:endParaRPr lang="es-AR"/>
          </a:p>
        </p:txBody>
      </p:sp>
      <p:sp>
        <p:nvSpPr>
          <p:cNvPr id="4" name="3 Marcador de número de diapositiva"/>
          <p:cNvSpPr>
            <a:spLocks noGrp="1"/>
          </p:cNvSpPr>
          <p:nvPr>
            <p:ph type="sldNum" sz="quarter" idx="12"/>
          </p:nvPr>
        </p:nvSpPr>
        <p:spPr>
          <a:xfrm>
            <a:off x="7589520" y="6480969"/>
            <a:ext cx="502920" cy="301752"/>
          </a:xfrm>
        </p:spPr>
        <p:txBody>
          <a:bodyPr/>
          <a:lstStyle/>
          <a:p>
            <a:fld id="{1C143E23-0F36-4B66-94FD-A8A6F0E1C183}"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C55417BF-4DB1-4C4C-847A-4FDE951D63EC}" type="datetimeFigureOut">
              <a:rPr lang="es-AR" smtClean="0"/>
              <a:pPr/>
              <a:t>18/10/2013</a:t>
            </a:fld>
            <a:endParaRPr lang="es-AR"/>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AR"/>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1C143E23-0F36-4B66-94FD-A8A6F0E1C183}"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C55417BF-4DB1-4C4C-847A-4FDE951D63EC}" type="datetimeFigureOut">
              <a:rPr lang="es-AR" smtClean="0"/>
              <a:pPr/>
              <a:t>18/10/2013</a:t>
            </a:fld>
            <a:endParaRPr lang="es-AR"/>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AR"/>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1C143E23-0F36-4B66-94FD-A8A6F0E1C183}"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55417BF-4DB1-4C4C-847A-4FDE951D63EC}" type="datetimeFigureOut">
              <a:rPr lang="es-AR" smtClean="0"/>
              <a:pPr/>
              <a:t>18/10/2013</a:t>
            </a:fld>
            <a:endParaRPr lang="es-AR"/>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AR"/>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C143E23-0F36-4B66-94FD-A8A6F0E1C183}" type="slidenum">
              <a:rPr lang="es-AR" smtClean="0"/>
              <a:pPr/>
              <a:t>‹Nº›</a:t>
            </a:fld>
            <a:endParaRPr lang="es-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AR" dirty="0" smtClean="0"/>
              <a:t>Género y Gestión de Riesgos</a:t>
            </a:r>
            <a:endParaRPr lang="es-AR" dirty="0"/>
          </a:p>
        </p:txBody>
      </p:sp>
      <p:sp>
        <p:nvSpPr>
          <p:cNvPr id="3" name="2 Subtítulo"/>
          <p:cNvSpPr>
            <a:spLocks noGrp="1"/>
          </p:cNvSpPr>
          <p:nvPr>
            <p:ph type="subTitle" idx="1"/>
          </p:nvPr>
        </p:nvSpPr>
        <p:spPr/>
        <p:txBody>
          <a:bodyPr/>
          <a:lstStyle/>
          <a:p>
            <a:r>
              <a:rPr lang="es-AR" dirty="0" smtClean="0"/>
              <a:t>Dirección Nacional de Protección Civil  Ministerio de Seguridad de la Nación</a:t>
            </a:r>
          </a:p>
          <a:p>
            <a:r>
              <a:rPr lang="es-AR" dirty="0" smtClean="0"/>
              <a:t>Lic. Agustina </a:t>
            </a:r>
            <a:r>
              <a:rPr lang="es-AR" dirty="0" err="1" smtClean="0"/>
              <a:t>Rovasio</a:t>
            </a:r>
            <a:r>
              <a:rPr lang="es-AR" dirty="0" smtClean="0"/>
              <a:t> </a:t>
            </a:r>
            <a:endParaRPr lang="es-A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a:spLocks noGrp="1"/>
          </p:cNvSpPr>
          <p:nvPr>
            <p:ph type="ctrTitle"/>
          </p:nvPr>
        </p:nvSpPr>
        <p:spPr>
          <a:xfrm>
            <a:off x="541338" y="776288"/>
            <a:ext cx="8061325" cy="5605040"/>
          </a:xfrm>
        </p:spPr>
        <p:txBody>
          <a:bodyPr>
            <a:normAutofit fontScale="90000"/>
          </a:bodyPr>
          <a:lstStyle/>
          <a:p>
            <a:pPr algn="l">
              <a:lnSpc>
                <a:spcPct val="115000"/>
              </a:lnSpc>
              <a:spcAft>
                <a:spcPts val="1000"/>
              </a:spcAft>
            </a:pPr>
            <a:r>
              <a:rPr lang="es-ES" sz="5300" b="1" dirty="0" smtClean="0">
                <a:latin typeface="Calibri"/>
                <a:ea typeface="Calibri"/>
                <a:cs typeface="Times New Roman"/>
              </a:rPr>
              <a:t>Por la asignación del género, varones y mujeres:</a:t>
            </a:r>
            <a:r>
              <a:rPr lang="es-AR" sz="3100" dirty="0" smtClean="0">
                <a:latin typeface="Calibri"/>
                <a:ea typeface="Calibri"/>
                <a:cs typeface="Times New Roman"/>
              </a:rPr>
              <a:t/>
            </a:r>
            <a:br>
              <a:rPr lang="es-AR" sz="3100" dirty="0" smtClean="0">
                <a:latin typeface="Calibri"/>
                <a:ea typeface="Calibri"/>
                <a:cs typeface="Times New Roman"/>
              </a:rPr>
            </a:br>
            <a:r>
              <a:rPr lang="es-AR" sz="3100" dirty="0" smtClean="0">
                <a:latin typeface="Calibri"/>
                <a:ea typeface="Calibri"/>
                <a:cs typeface="Times New Roman"/>
              </a:rPr>
              <a:t/>
            </a:r>
            <a:br>
              <a:rPr lang="es-AR" sz="3100" dirty="0" smtClean="0">
                <a:latin typeface="Calibri"/>
                <a:ea typeface="Calibri"/>
                <a:cs typeface="Times New Roman"/>
              </a:rPr>
            </a:br>
            <a:r>
              <a:rPr lang="es-AR" sz="3100" dirty="0" smtClean="0">
                <a:solidFill>
                  <a:schemeClr val="bg1"/>
                </a:solidFill>
                <a:effectLst/>
                <a:latin typeface="Calibri"/>
                <a:ea typeface="Calibri"/>
                <a:cs typeface="Times New Roman"/>
              </a:rPr>
              <a:t>-</a:t>
            </a:r>
            <a:r>
              <a:rPr lang="es-ES" sz="3100" dirty="0" smtClean="0">
                <a:solidFill>
                  <a:schemeClr val="bg1"/>
                </a:solidFill>
                <a:effectLst/>
                <a:latin typeface="Calibri"/>
                <a:ea typeface="Calibri"/>
                <a:cs typeface="Times New Roman"/>
              </a:rPr>
              <a:t>Asumen diferentes </a:t>
            </a:r>
            <a:r>
              <a:rPr lang="es-ES" sz="3100" b="1" dirty="0" smtClean="0">
                <a:solidFill>
                  <a:schemeClr val="bg1"/>
                </a:solidFill>
                <a:effectLst/>
                <a:latin typeface="Calibri"/>
                <a:ea typeface="Calibri"/>
                <a:cs typeface="Times New Roman"/>
              </a:rPr>
              <a:t>roles y comportamientos </a:t>
            </a:r>
            <a:r>
              <a:rPr lang="es-ES" sz="3100" dirty="0" smtClean="0">
                <a:solidFill>
                  <a:schemeClr val="bg1"/>
                </a:solidFill>
                <a:effectLst/>
                <a:latin typeface="Calibri"/>
                <a:ea typeface="Calibri"/>
                <a:cs typeface="Times New Roman"/>
              </a:rPr>
              <a:t>en la sociedad</a:t>
            </a:r>
            <a:r>
              <a:rPr lang="es-AR" sz="3100" dirty="0" smtClean="0">
                <a:solidFill>
                  <a:schemeClr val="bg1"/>
                </a:solidFill>
                <a:effectLst/>
                <a:latin typeface="Calibri"/>
                <a:ea typeface="Calibri"/>
                <a:cs typeface="Times New Roman"/>
              </a:rPr>
              <a:t/>
            </a:r>
            <a:br>
              <a:rPr lang="es-AR" sz="3100" dirty="0" smtClean="0">
                <a:solidFill>
                  <a:schemeClr val="bg1"/>
                </a:solidFill>
                <a:effectLst/>
                <a:latin typeface="Calibri"/>
                <a:ea typeface="Calibri"/>
                <a:cs typeface="Times New Roman"/>
              </a:rPr>
            </a:br>
            <a:r>
              <a:rPr lang="es-AR" sz="3100" dirty="0" smtClean="0">
                <a:solidFill>
                  <a:schemeClr val="bg1"/>
                </a:solidFill>
                <a:effectLst/>
                <a:latin typeface="Calibri"/>
                <a:ea typeface="Calibri"/>
                <a:cs typeface="Times New Roman"/>
              </a:rPr>
              <a:t/>
            </a:r>
            <a:br>
              <a:rPr lang="es-AR" sz="3100" dirty="0" smtClean="0">
                <a:solidFill>
                  <a:schemeClr val="bg1"/>
                </a:solidFill>
                <a:effectLst/>
                <a:latin typeface="Calibri"/>
                <a:ea typeface="Calibri"/>
                <a:cs typeface="Times New Roman"/>
              </a:rPr>
            </a:br>
            <a:r>
              <a:rPr lang="es-AR" sz="3100" dirty="0" smtClean="0">
                <a:solidFill>
                  <a:schemeClr val="bg1"/>
                </a:solidFill>
                <a:effectLst/>
                <a:latin typeface="Calibri"/>
                <a:ea typeface="Calibri"/>
                <a:cs typeface="Times New Roman"/>
              </a:rPr>
              <a:t>-</a:t>
            </a:r>
            <a:r>
              <a:rPr lang="es-ES" sz="3100" dirty="0" smtClean="0">
                <a:solidFill>
                  <a:schemeClr val="bg1"/>
                </a:solidFill>
                <a:effectLst/>
                <a:latin typeface="Calibri"/>
                <a:ea typeface="Calibri"/>
                <a:cs typeface="Times New Roman"/>
              </a:rPr>
              <a:t>Tienen </a:t>
            </a:r>
            <a:r>
              <a:rPr lang="es-ES" sz="3100" b="1" dirty="0" smtClean="0">
                <a:solidFill>
                  <a:schemeClr val="bg1"/>
                </a:solidFill>
                <a:effectLst/>
                <a:latin typeface="Calibri"/>
                <a:ea typeface="Calibri"/>
                <a:cs typeface="Times New Roman"/>
              </a:rPr>
              <a:t>necesidades e intereses </a:t>
            </a:r>
            <a:r>
              <a:rPr lang="es-ES" sz="3100" dirty="0" smtClean="0">
                <a:solidFill>
                  <a:schemeClr val="bg1"/>
                </a:solidFill>
                <a:effectLst/>
                <a:latin typeface="Calibri"/>
                <a:ea typeface="Calibri"/>
                <a:cs typeface="Times New Roman"/>
              </a:rPr>
              <a:t>distintos</a:t>
            </a:r>
            <a:r>
              <a:rPr lang="es-AR" sz="3100" dirty="0" smtClean="0">
                <a:solidFill>
                  <a:schemeClr val="bg1"/>
                </a:solidFill>
                <a:effectLst/>
                <a:latin typeface="Calibri"/>
                <a:ea typeface="Calibri"/>
                <a:cs typeface="Times New Roman"/>
              </a:rPr>
              <a:t/>
            </a:r>
            <a:br>
              <a:rPr lang="es-AR" sz="3100" dirty="0" smtClean="0">
                <a:solidFill>
                  <a:schemeClr val="bg1"/>
                </a:solidFill>
                <a:effectLst/>
                <a:latin typeface="Calibri"/>
                <a:ea typeface="Calibri"/>
                <a:cs typeface="Times New Roman"/>
              </a:rPr>
            </a:br>
            <a:r>
              <a:rPr lang="es-AR" sz="3100" dirty="0" smtClean="0">
                <a:solidFill>
                  <a:schemeClr val="bg1"/>
                </a:solidFill>
                <a:effectLst/>
                <a:latin typeface="Calibri"/>
                <a:ea typeface="Calibri"/>
                <a:cs typeface="Times New Roman"/>
              </a:rPr>
              <a:t/>
            </a:r>
            <a:br>
              <a:rPr lang="es-AR" sz="3100" dirty="0" smtClean="0">
                <a:solidFill>
                  <a:schemeClr val="bg1"/>
                </a:solidFill>
                <a:effectLst/>
                <a:latin typeface="Calibri"/>
                <a:ea typeface="Calibri"/>
                <a:cs typeface="Times New Roman"/>
              </a:rPr>
            </a:br>
            <a:r>
              <a:rPr lang="es-AR" sz="3100" dirty="0" smtClean="0">
                <a:solidFill>
                  <a:schemeClr val="bg1"/>
                </a:solidFill>
                <a:effectLst/>
                <a:latin typeface="Calibri"/>
                <a:ea typeface="Calibri"/>
                <a:cs typeface="Times New Roman"/>
              </a:rPr>
              <a:t>-</a:t>
            </a:r>
            <a:r>
              <a:rPr lang="es-ES" sz="3100" dirty="0" smtClean="0">
                <a:solidFill>
                  <a:schemeClr val="bg1"/>
                </a:solidFill>
                <a:effectLst/>
                <a:latin typeface="Calibri"/>
                <a:ea typeface="Calibri"/>
                <a:cs typeface="Times New Roman"/>
              </a:rPr>
              <a:t>Tienen diferentes posibilidades de acceder a los </a:t>
            </a:r>
            <a:r>
              <a:rPr lang="es-ES" sz="3100" b="1" dirty="0" smtClean="0">
                <a:solidFill>
                  <a:schemeClr val="bg1"/>
                </a:solidFill>
                <a:effectLst/>
                <a:latin typeface="Calibri"/>
                <a:ea typeface="Calibri"/>
                <a:cs typeface="Times New Roman"/>
              </a:rPr>
              <a:t>recursos</a:t>
            </a:r>
            <a:r>
              <a:rPr lang="es-ES" sz="3100" dirty="0" smtClean="0">
                <a:solidFill>
                  <a:schemeClr val="bg1"/>
                </a:solidFill>
                <a:effectLst/>
                <a:latin typeface="Calibri"/>
                <a:ea typeface="Calibri"/>
                <a:cs typeface="Times New Roman"/>
              </a:rPr>
              <a:t> y de decidir sobre su uso. </a:t>
            </a:r>
            <a:r>
              <a:rPr lang="es-AR" dirty="0" smtClean="0">
                <a:solidFill>
                  <a:schemeClr val="bg1"/>
                </a:solidFill>
                <a:latin typeface="Calibri"/>
                <a:ea typeface="Calibri"/>
                <a:cs typeface="Times New Roman"/>
              </a:rPr>
              <a:t/>
            </a:r>
            <a:br>
              <a:rPr lang="es-AR" dirty="0" smtClean="0">
                <a:solidFill>
                  <a:schemeClr val="bg1"/>
                </a:solidFill>
                <a:latin typeface="Calibri"/>
                <a:ea typeface="Calibri"/>
                <a:cs typeface="Times New Roman"/>
              </a:rPr>
            </a:br>
            <a:endParaRPr lang="es-AR"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271464"/>
            <a:ext cx="7239000" cy="2653480"/>
          </a:xfrm>
        </p:spPr>
        <p:txBody>
          <a:bodyPr>
            <a:noAutofit/>
          </a:bodyPr>
          <a:lstStyle/>
          <a:p>
            <a:pPr algn="ctr"/>
            <a:r>
              <a:rPr lang="es-AR" sz="4800" b="1" dirty="0" smtClean="0"/>
              <a:t>Distinción central para un enfoque de Género y GDR</a:t>
            </a:r>
            <a:endParaRPr lang="es-AR" sz="4800" b="1" dirty="0"/>
          </a:p>
        </p:txBody>
      </p:sp>
      <p:sp>
        <p:nvSpPr>
          <p:cNvPr id="3" name="2 Subtítulo"/>
          <p:cNvSpPr>
            <a:spLocks noGrp="1"/>
          </p:cNvSpPr>
          <p:nvPr>
            <p:ph type="body" idx="1"/>
          </p:nvPr>
        </p:nvSpPr>
        <p:spPr>
          <a:xfrm>
            <a:off x="827584" y="3573016"/>
            <a:ext cx="6552728" cy="2304256"/>
          </a:xfrm>
        </p:spPr>
        <p:txBody>
          <a:bodyPr>
            <a:normAutofit fontScale="85000" lnSpcReduction="10000"/>
          </a:bodyPr>
          <a:lstStyle/>
          <a:p>
            <a:pPr algn="l">
              <a:buFont typeface="Arial" pitchFamily="34" charset="0"/>
              <a:buChar char="•"/>
            </a:pPr>
            <a:r>
              <a:rPr lang="es-AR" sz="4800" b="1" dirty="0" smtClean="0"/>
              <a:t>Necesidades Prácticas</a:t>
            </a:r>
          </a:p>
          <a:p>
            <a:pPr algn="l"/>
            <a:endParaRPr lang="es-AR" sz="4800" b="1" dirty="0" smtClean="0"/>
          </a:p>
          <a:p>
            <a:pPr algn="l">
              <a:buFont typeface="Arial" pitchFamily="34" charset="0"/>
              <a:buChar char="•"/>
            </a:pPr>
            <a:r>
              <a:rPr lang="es-AR" sz="4800" b="1" dirty="0" smtClean="0"/>
              <a:t>Intereses Estratégicos</a:t>
            </a:r>
            <a:endParaRPr lang="es-AR" sz="4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pPr algn="ctr"/>
            <a:r>
              <a:rPr lang="es-AR" b="1" dirty="0" smtClean="0"/>
              <a:t>NECESIDADES PRÁCTICAS</a:t>
            </a:r>
            <a:endParaRPr lang="es-AR" b="1" dirty="0"/>
          </a:p>
        </p:txBody>
      </p:sp>
      <p:sp>
        <p:nvSpPr>
          <p:cNvPr id="3" name="2 Subtítulo"/>
          <p:cNvSpPr>
            <a:spLocks noGrp="1"/>
          </p:cNvSpPr>
          <p:nvPr>
            <p:ph type="subTitle" idx="1"/>
          </p:nvPr>
        </p:nvSpPr>
        <p:spPr>
          <a:xfrm>
            <a:off x="540544" y="2996952"/>
            <a:ext cx="8062912" cy="2736304"/>
          </a:xfrm>
        </p:spPr>
        <p:txBody>
          <a:bodyPr>
            <a:normAutofit fontScale="85000" lnSpcReduction="10000"/>
          </a:bodyPr>
          <a:lstStyle/>
          <a:p>
            <a:pPr algn="just"/>
            <a:r>
              <a:rPr lang="es-AR" b="1" dirty="0" smtClean="0"/>
              <a:t>Son aquellas que se derivan de los roles asumidos por las mujeres y los varones en la sociedad. Si bien son necesidades compartidas por el conjunto de los miembros del hogar, se identifican como necesidades de las mujeres porque ellas tienen asignadas la responsabilidad de satisfacerlas</a:t>
            </a:r>
            <a:r>
              <a:rPr lang="es-AR" dirty="0" smtClean="0"/>
              <a:t>.</a:t>
            </a:r>
          </a:p>
          <a:p>
            <a:endParaRPr lang="es-A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pPr algn="ctr"/>
            <a:r>
              <a:rPr lang="es-AR" sz="4800" b="1" dirty="0" smtClean="0"/>
              <a:t>INTERESES ESTRATÉGICOS</a:t>
            </a:r>
            <a:endParaRPr lang="es-AR" sz="4800" b="1" dirty="0"/>
          </a:p>
        </p:txBody>
      </p:sp>
      <p:sp>
        <p:nvSpPr>
          <p:cNvPr id="3" name="2 Subtítulo"/>
          <p:cNvSpPr>
            <a:spLocks noGrp="1"/>
          </p:cNvSpPr>
          <p:nvPr>
            <p:ph type="subTitle" idx="1"/>
          </p:nvPr>
        </p:nvSpPr>
        <p:spPr>
          <a:xfrm>
            <a:off x="540544" y="3068960"/>
            <a:ext cx="8062912" cy="2880320"/>
          </a:xfrm>
        </p:spPr>
        <p:txBody>
          <a:bodyPr>
            <a:normAutofit fontScale="92500" lnSpcReduction="20000"/>
          </a:bodyPr>
          <a:lstStyle/>
          <a:p>
            <a:pPr algn="just"/>
            <a:r>
              <a:rPr lang="es-AR" b="1" dirty="0" smtClean="0"/>
              <a:t>Son aquellos que desafían la situación subordinada por razón de género de mujeres o de varones. En la mayoría de las sociedades, la posición de subordinación es de las mujeres, los intereses estratégicos en este caso serán los que contribuyen a cambiar su subordinación y su posición en la sociedad. </a:t>
            </a:r>
            <a:endParaRPr lang="es-AR"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7239000" cy="1362075"/>
          </a:xfrm>
        </p:spPr>
        <p:txBody>
          <a:bodyPr/>
          <a:lstStyle/>
          <a:p>
            <a:r>
              <a:rPr lang="es-AR" dirty="0" smtClean="0"/>
              <a:t>El género como condicionante de VULNERABILIDAD</a:t>
            </a:r>
            <a:endParaRPr lang="es-AR" dirty="0"/>
          </a:p>
        </p:txBody>
      </p:sp>
      <p:sp>
        <p:nvSpPr>
          <p:cNvPr id="3" name="2 Marcador de texto"/>
          <p:cNvSpPr>
            <a:spLocks noGrp="1"/>
          </p:cNvSpPr>
          <p:nvPr>
            <p:ph type="body" idx="1"/>
          </p:nvPr>
        </p:nvSpPr>
        <p:spPr>
          <a:xfrm>
            <a:off x="381000" y="2060848"/>
            <a:ext cx="7719392" cy="4176464"/>
          </a:xfrm>
        </p:spPr>
        <p:txBody>
          <a:bodyPr>
            <a:noAutofit/>
          </a:bodyPr>
          <a:lstStyle/>
          <a:p>
            <a:pPr algn="just"/>
            <a:r>
              <a:rPr lang="es-AR" sz="2800" dirty="0" smtClean="0"/>
              <a:t>Los desastres no afectan por igual a toda una comunidad ya que un evento adverso tendrá un incidencia selectiva según sea el grado de vulnerabilidad y exposición de los grupos humanos sujetos al mismo fenómeno. </a:t>
            </a:r>
          </a:p>
          <a:p>
            <a:pPr algn="just"/>
            <a:r>
              <a:rPr lang="es-AR" sz="2800" dirty="0" smtClean="0"/>
              <a:t>Partimos de la consideración que los desastres exponen las inequidades preexistentes en una sociedad.</a:t>
            </a:r>
            <a:endParaRPr lang="es-A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El género como condicionante de VULNERABILIDAD</a:t>
            </a:r>
            <a:endParaRPr lang="es-AR" dirty="0"/>
          </a:p>
        </p:txBody>
      </p:sp>
      <p:sp>
        <p:nvSpPr>
          <p:cNvPr id="4" name="3 Marcador de texto"/>
          <p:cNvSpPr>
            <a:spLocks noGrp="1"/>
          </p:cNvSpPr>
          <p:nvPr>
            <p:ph type="body" sz="half" idx="2"/>
          </p:nvPr>
        </p:nvSpPr>
        <p:spPr>
          <a:xfrm>
            <a:off x="1143000" y="332656"/>
            <a:ext cx="7333488" cy="6220544"/>
          </a:xfrm>
        </p:spPr>
        <p:txBody>
          <a:bodyPr/>
          <a:lstStyle/>
          <a:p>
            <a:pPr algn="ctr"/>
            <a:r>
              <a:rPr lang="es-AR" sz="3600" b="1" dirty="0" smtClean="0">
                <a:solidFill>
                  <a:schemeClr val="accent2">
                    <a:lumMod val="60000"/>
                    <a:lumOff val="40000"/>
                  </a:schemeClr>
                </a:solidFill>
              </a:rPr>
              <a:t>DIVISIÓN SEXUAL DEL TRABAJO</a:t>
            </a:r>
            <a:r>
              <a:rPr lang="es-AR" sz="3600" dirty="0" smtClean="0"/>
              <a:t>:</a:t>
            </a:r>
          </a:p>
          <a:p>
            <a:endParaRPr lang="es-AR" dirty="0" smtClean="0"/>
          </a:p>
          <a:p>
            <a:pPr algn="just"/>
            <a:endParaRPr lang="es-ES" dirty="0" smtClean="0"/>
          </a:p>
          <a:p>
            <a:pPr algn="just">
              <a:buFont typeface="Arial" pitchFamily="34" charset="0"/>
              <a:buChar char="•"/>
            </a:pPr>
            <a:r>
              <a:rPr lang="es-ES" sz="1600" dirty="0" smtClean="0"/>
              <a:t>El trabajo reproductivo incluye, entre otras, las tareas vinculadas a la alimentación, la higiene, el cuidado de los niños/as, la atención de salud del grupo familiar, la atención de las personas adultas dependientes. A diferencia del trabajo productivo, es un trabajo </a:t>
            </a:r>
            <a:r>
              <a:rPr lang="es-ES" sz="1600" dirty="0" err="1" smtClean="0"/>
              <a:t>invisibilizado</a:t>
            </a:r>
            <a:r>
              <a:rPr lang="es-ES" sz="1600" dirty="0" smtClean="0"/>
              <a:t>, sin reconocimiento social ni económico.</a:t>
            </a:r>
          </a:p>
          <a:p>
            <a:pPr algn="just">
              <a:buFont typeface="Arial" pitchFamily="34" charset="0"/>
              <a:buChar char="•"/>
            </a:pPr>
            <a:endParaRPr lang="es-ES" sz="1600" dirty="0" smtClean="0"/>
          </a:p>
          <a:p>
            <a:pPr algn="just">
              <a:buFont typeface="Arial" pitchFamily="34" charset="0"/>
              <a:buChar char="•"/>
            </a:pPr>
            <a:endParaRPr lang="es-ES" sz="1600" dirty="0" smtClean="0"/>
          </a:p>
          <a:p>
            <a:pPr algn="just">
              <a:buFont typeface="Arial" pitchFamily="34" charset="0"/>
              <a:buChar char="•"/>
            </a:pPr>
            <a:r>
              <a:rPr lang="es-ES" sz="1600" dirty="0" smtClean="0"/>
              <a:t> Esto tiene consecuencia directa en el mercado formal de trabajo. Las mujeres sufrimos mayor precariedad laboral, mayor desempleo, menor remuneración por el mismo tipo de trabajo, menor participación en empleos de mayor productividad y jerarquía, lo cual nos posiciona en una situación de mayor vulnerabilidad económica para hacer frente a los desastres, no sólo porque tenemos mayor probabilidad de que nos encuentre sin ahorros o seguridad social para enfrentar el evento adverso, sino porque la falta de ingresos propios afecta nuestra autonomía y nos vuelve más dependientes de la ayuda estatal o del cónyuge. </a:t>
            </a:r>
            <a:endParaRPr lang="es-AR" sz="1600" dirty="0" smtClean="0"/>
          </a:p>
          <a:p>
            <a:pPr algn="just">
              <a:buFont typeface="Arial" pitchFamily="34" charset="0"/>
              <a:buChar char="•"/>
            </a:pPr>
            <a:endParaRPr lang="es-E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El género como condicionante de VULNERABILIDAD</a:t>
            </a:r>
            <a:endParaRPr lang="es-AR" dirty="0"/>
          </a:p>
        </p:txBody>
      </p:sp>
      <p:sp>
        <p:nvSpPr>
          <p:cNvPr id="4" name="3 Marcador de texto"/>
          <p:cNvSpPr>
            <a:spLocks noGrp="1"/>
          </p:cNvSpPr>
          <p:nvPr>
            <p:ph type="body" sz="half" idx="2"/>
          </p:nvPr>
        </p:nvSpPr>
        <p:spPr>
          <a:xfrm>
            <a:off x="1143000" y="332656"/>
            <a:ext cx="7333488" cy="6220544"/>
          </a:xfrm>
        </p:spPr>
        <p:txBody>
          <a:bodyPr>
            <a:normAutofit/>
          </a:bodyPr>
          <a:lstStyle/>
          <a:p>
            <a:r>
              <a:rPr lang="es-AR" sz="4000" b="1" dirty="0" smtClean="0">
                <a:solidFill>
                  <a:schemeClr val="accent2">
                    <a:lumMod val="60000"/>
                    <a:lumOff val="40000"/>
                  </a:schemeClr>
                </a:solidFill>
              </a:rPr>
              <a:t>DISTRIBUCIÓN DE RECURSOS</a:t>
            </a:r>
          </a:p>
          <a:p>
            <a:endParaRPr lang="es-AR" sz="4000" b="1" dirty="0" smtClean="0">
              <a:solidFill>
                <a:schemeClr val="accent2">
                  <a:lumMod val="60000"/>
                  <a:lumOff val="40000"/>
                </a:schemeClr>
              </a:solidFill>
            </a:endParaRPr>
          </a:p>
          <a:p>
            <a:pPr algn="just">
              <a:buFont typeface="Arial" pitchFamily="34" charset="0"/>
              <a:buChar char="•"/>
            </a:pPr>
            <a:r>
              <a:rPr lang="es-ES" sz="1600" dirty="0" smtClean="0"/>
              <a:t>Se denomina recursos a todo aquello que permite satisfacer las necesidades que se expresan a lo largo de la vida de las personas y que pueden ser de diferente tipo: empleo, educación, capacitación, vivienda, servicios de salud, créditos, tierras, información, servicios de cuidado de niños, alimentación, dinero, poder, entre otros. El </a:t>
            </a:r>
            <a:r>
              <a:rPr lang="es-ES" sz="1600" b="1" dirty="0" smtClean="0"/>
              <a:t>acceso</a:t>
            </a:r>
            <a:r>
              <a:rPr lang="es-ES" sz="1600" dirty="0" smtClean="0"/>
              <a:t> a un recurso es la posibilidad de usarlo para satisfacer necesidades individuales o colectivas y es esencial para posibilitar el desarrollo integral de la persona; mientras que el </a:t>
            </a:r>
            <a:r>
              <a:rPr lang="es-ES" sz="1600" b="1" dirty="0" smtClean="0"/>
              <a:t>control</a:t>
            </a:r>
            <a:r>
              <a:rPr lang="es-ES" sz="1600" dirty="0" smtClean="0"/>
              <a:t> del recurso está relacionado con la distribución del poder en la sociedad, es la posibilidad de definir y decidir qué hacer con el recurso. </a:t>
            </a:r>
            <a:endParaRPr lang="es-AR" sz="1600" dirty="0" smtClean="0"/>
          </a:p>
          <a:p>
            <a:pPr>
              <a:buFont typeface="Arial" pitchFamily="34" charset="0"/>
              <a:buChar char="•"/>
            </a:pPr>
            <a:endParaRPr lang="es-AR" sz="2400" b="1" dirty="0" smtClean="0">
              <a:solidFill>
                <a:schemeClr val="accent2">
                  <a:lumMod val="60000"/>
                  <a:lumOff val="40000"/>
                </a:schemeClr>
              </a:solidFill>
            </a:endParaRPr>
          </a:p>
          <a:p>
            <a:pPr>
              <a:buFont typeface="Arial" pitchFamily="34" charset="0"/>
              <a:buChar char="•"/>
            </a:pPr>
            <a:r>
              <a:rPr lang="es-ES" sz="1600" dirty="0" smtClean="0"/>
              <a:t>Es necesario diferenciar quiénes, varones o mujeres, tienen acceso a los recursos y quiénes los controlan, es decir, quiénes deciden sobre su uso. En la mayoría de las sociedades, las mujeres tienen un menor acceso a recursos y a ámbitos de decisión, aspectos que resultan esenciales tanto en la preparación y mitigación de desastres como en la recuperación temprana y reconstrucción siguiente.</a:t>
            </a:r>
            <a:endParaRPr lang="es-AR" sz="1600" b="1" dirty="0">
              <a:solidFill>
                <a:schemeClr val="accent2">
                  <a:lumMod val="60000"/>
                  <a:lumOff val="4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El género como condicionante de VULNERABILIDAD</a:t>
            </a:r>
            <a:endParaRPr lang="es-AR" dirty="0"/>
          </a:p>
        </p:txBody>
      </p:sp>
      <p:sp>
        <p:nvSpPr>
          <p:cNvPr id="4" name="3 Marcador de texto"/>
          <p:cNvSpPr>
            <a:spLocks noGrp="1"/>
          </p:cNvSpPr>
          <p:nvPr>
            <p:ph type="body" sz="half" idx="2"/>
          </p:nvPr>
        </p:nvSpPr>
        <p:spPr>
          <a:xfrm>
            <a:off x="1143000" y="332656"/>
            <a:ext cx="7333488" cy="6220544"/>
          </a:xfrm>
        </p:spPr>
        <p:txBody>
          <a:bodyPr>
            <a:normAutofit/>
          </a:bodyPr>
          <a:lstStyle/>
          <a:p>
            <a:pPr algn="ctr"/>
            <a:r>
              <a:rPr lang="es-AR" sz="6000" dirty="0" smtClean="0">
                <a:solidFill>
                  <a:schemeClr val="accent2">
                    <a:lumMod val="60000"/>
                    <a:lumOff val="40000"/>
                  </a:schemeClr>
                </a:solidFill>
              </a:rPr>
              <a:t>SALUD</a:t>
            </a:r>
          </a:p>
          <a:p>
            <a:pPr algn="ctr"/>
            <a:endParaRPr lang="es-AR" sz="6000" dirty="0" smtClean="0">
              <a:solidFill>
                <a:schemeClr val="accent2">
                  <a:lumMod val="60000"/>
                  <a:lumOff val="40000"/>
                </a:schemeClr>
              </a:solidFill>
            </a:endParaRPr>
          </a:p>
          <a:p>
            <a:pPr algn="just">
              <a:buFont typeface="Arial" pitchFamily="34" charset="0"/>
              <a:buChar char="•"/>
            </a:pPr>
            <a:r>
              <a:rPr lang="es-AR" sz="3200" dirty="0" smtClean="0"/>
              <a:t>Cuestiones de Violencia de género o Sexual</a:t>
            </a:r>
          </a:p>
          <a:p>
            <a:pPr algn="just">
              <a:buFont typeface="Arial" pitchFamily="34" charset="0"/>
              <a:buChar char="•"/>
            </a:pPr>
            <a:endParaRPr lang="es-AR" sz="3200" dirty="0" smtClean="0"/>
          </a:p>
          <a:p>
            <a:pPr algn="just">
              <a:buFont typeface="Arial" pitchFamily="34" charset="0"/>
              <a:buChar char="•"/>
            </a:pPr>
            <a:r>
              <a:rPr lang="es-AR" sz="3200" dirty="0" smtClean="0"/>
              <a:t>Salud Sexual o Reproductiva</a:t>
            </a:r>
          </a:p>
          <a:p>
            <a:pPr algn="just">
              <a:buFont typeface="Arial" pitchFamily="34" charset="0"/>
              <a:buChar char="•"/>
            </a:pPr>
            <a:endParaRPr lang="es-AR" sz="3200" dirty="0" smtClean="0"/>
          </a:p>
          <a:p>
            <a:pPr algn="just">
              <a:buFont typeface="Arial" pitchFamily="34" charset="0"/>
              <a:buChar char="•"/>
            </a:pPr>
            <a:r>
              <a:rPr lang="es-AR" sz="3200" dirty="0" smtClean="0"/>
              <a:t>Salud Mental o psicológica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El género como condicionante de VULNERABILIDAD</a:t>
            </a:r>
            <a:endParaRPr lang="es-AR" dirty="0"/>
          </a:p>
        </p:txBody>
      </p:sp>
      <p:sp>
        <p:nvSpPr>
          <p:cNvPr id="4" name="3 Marcador de texto"/>
          <p:cNvSpPr>
            <a:spLocks noGrp="1"/>
          </p:cNvSpPr>
          <p:nvPr>
            <p:ph type="body" sz="half" idx="2"/>
          </p:nvPr>
        </p:nvSpPr>
        <p:spPr>
          <a:xfrm>
            <a:off x="1143000" y="404664"/>
            <a:ext cx="7333488" cy="6148536"/>
          </a:xfrm>
        </p:spPr>
        <p:txBody>
          <a:bodyPr>
            <a:normAutofit/>
          </a:bodyPr>
          <a:lstStyle/>
          <a:p>
            <a:pPr algn="ctr"/>
            <a:r>
              <a:rPr lang="es-AR" sz="3200" b="1" dirty="0" smtClean="0">
                <a:solidFill>
                  <a:schemeClr val="accent2">
                    <a:lumMod val="60000"/>
                    <a:lumOff val="40000"/>
                  </a:schemeClr>
                </a:solidFill>
              </a:rPr>
              <a:t>PARTICIPACIÓN EN LOS ESPACIOS DE DECISIÓN</a:t>
            </a:r>
          </a:p>
          <a:p>
            <a:pPr algn="ctr"/>
            <a:endParaRPr lang="es-AR" sz="3200" b="1" dirty="0" smtClean="0">
              <a:solidFill>
                <a:schemeClr val="accent2">
                  <a:lumMod val="60000"/>
                  <a:lumOff val="40000"/>
                </a:schemeClr>
              </a:solidFill>
            </a:endParaRPr>
          </a:p>
          <a:p>
            <a:pPr algn="just">
              <a:buFont typeface="Arial" pitchFamily="34" charset="0"/>
              <a:buChar char="•"/>
            </a:pPr>
            <a:r>
              <a:rPr lang="es-ES" sz="1600" dirty="0" smtClean="0"/>
              <a:t>Los procesos de gestión y reducción de riesgos en el nivel local necesitan de la participación de los actores en toda su variedad, es decir, actores organizados e individuos que pueden y deberían participar en dichos procesos aportando sus conocimientos, percepciones, necesidades y experiencias. En este sentido resulta central dar lugar a la participación de las mujeres ya que generalmente son ellas quienes más conocen en qué hogares hay personas en situación de vulnerabilidad</a:t>
            </a:r>
          </a:p>
          <a:p>
            <a:pPr algn="just">
              <a:buFont typeface="Arial" pitchFamily="34" charset="0"/>
              <a:buChar char="•"/>
            </a:pPr>
            <a:endParaRPr lang="es-ES" sz="1600" b="1" dirty="0" smtClean="0"/>
          </a:p>
          <a:p>
            <a:pPr algn="just">
              <a:buFont typeface="Arial" pitchFamily="34" charset="0"/>
              <a:buChar char="•"/>
            </a:pPr>
            <a:endParaRPr lang="es-ES" sz="1600" b="1" dirty="0" smtClean="0"/>
          </a:p>
          <a:p>
            <a:pPr algn="just">
              <a:buFont typeface="Arial" pitchFamily="34" charset="0"/>
              <a:buChar char="•"/>
            </a:pPr>
            <a:r>
              <a:rPr lang="es-ES" sz="1600" dirty="0" smtClean="0"/>
              <a:t>Estas líderes y organizaciones pueden jugar un rol crucial en las respuestas a los desastres ya que poseen información, experiencia, redes y recursos que son vitales para aumentar la </a:t>
            </a:r>
            <a:r>
              <a:rPr lang="es-ES" sz="1600" dirty="0" err="1" smtClean="0"/>
              <a:t>resiliencia</a:t>
            </a:r>
            <a:r>
              <a:rPr lang="es-ES" sz="1600" dirty="0" smtClean="0"/>
              <a:t> ante desastres.</a:t>
            </a:r>
            <a:endParaRPr lang="es-AR" sz="16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AR" b="1" dirty="0" smtClean="0"/>
              <a:t>La construcción social de CAPACIDADES</a:t>
            </a:r>
            <a:endParaRPr lang="es-AR" b="1" dirty="0"/>
          </a:p>
        </p:txBody>
      </p:sp>
      <p:sp>
        <p:nvSpPr>
          <p:cNvPr id="3" name="2 Subtítulo"/>
          <p:cNvSpPr>
            <a:spLocks noGrp="1"/>
          </p:cNvSpPr>
          <p:nvPr>
            <p:ph type="subTitle" idx="1"/>
          </p:nvPr>
        </p:nvSpPr>
        <p:spPr>
          <a:xfrm>
            <a:off x="540544" y="2636912"/>
            <a:ext cx="8062912" cy="3096344"/>
          </a:xfrm>
        </p:spPr>
        <p:txBody>
          <a:bodyPr>
            <a:normAutofit fontScale="77500" lnSpcReduction="20000"/>
          </a:bodyPr>
          <a:lstStyle/>
          <a:p>
            <a:pPr algn="just"/>
            <a:r>
              <a:rPr lang="es-ES" b="1" dirty="0" smtClean="0"/>
              <a:t>Junto a la consideración de las vulnerabilidades, la GDR con enfoque de género señala la necesidad de identificar también la existencia de capacidades diferenciadas con valor frente a los desastres. Si la vulnerabilidad refiere a la fragilidad de una población de ser afectada por la ocurrencia de un desastre, la capacidad designa el conjunto de recursos con que cuentan las personas y las comunidades expuestas a amenazas para reducir el nivel de riesgo o los efectos de un desastre.</a:t>
            </a:r>
            <a:endParaRPr lang="es-A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El Marco de Acción de </a:t>
            </a:r>
            <a:r>
              <a:rPr lang="es-AR" dirty="0" err="1" smtClean="0"/>
              <a:t>Hyogo</a:t>
            </a:r>
            <a:endParaRPr lang="es-AR" dirty="0"/>
          </a:p>
        </p:txBody>
      </p:sp>
      <p:sp>
        <p:nvSpPr>
          <p:cNvPr id="3" name="2 Marcador de texto"/>
          <p:cNvSpPr>
            <a:spLocks noGrp="1"/>
          </p:cNvSpPr>
          <p:nvPr>
            <p:ph type="body" idx="1"/>
          </p:nvPr>
        </p:nvSpPr>
        <p:spPr>
          <a:xfrm>
            <a:off x="381000" y="1633536"/>
            <a:ext cx="7647384" cy="4027712"/>
          </a:xfrm>
        </p:spPr>
        <p:txBody>
          <a:bodyPr>
            <a:normAutofit/>
          </a:bodyPr>
          <a:lstStyle/>
          <a:p>
            <a:pPr algn="just"/>
            <a:r>
              <a:rPr lang="es-AR" dirty="0" smtClean="0"/>
              <a:t>Aprobado en el 2005 durante la Conferencia Mundial sobre la Reducción de los Desastres en </a:t>
            </a:r>
            <a:r>
              <a:rPr lang="es-AR" dirty="0" err="1" smtClean="0"/>
              <a:t>Hyogo</a:t>
            </a:r>
            <a:r>
              <a:rPr lang="es-AR" dirty="0" smtClean="0"/>
              <a:t>, Japón , el cual define una serie de prioridades de acción a 10 años (2005-2015) para todos los países de cara a la reducción de desastres.</a:t>
            </a:r>
          </a:p>
          <a:p>
            <a:pPr algn="just"/>
            <a:endParaRPr lang="es-AR" dirty="0" smtClean="0"/>
          </a:p>
          <a:p>
            <a:pPr algn="just"/>
            <a:r>
              <a:rPr lang="es-AR" dirty="0" smtClean="0"/>
              <a:t>El marco de acción compromete a los países participantes a </a:t>
            </a:r>
            <a:r>
              <a:rPr lang="es-AR" i="1" dirty="0" smtClean="0">
                <a:solidFill>
                  <a:schemeClr val="accent2">
                    <a:lumMod val="60000"/>
                    <a:lumOff val="40000"/>
                  </a:schemeClr>
                </a:solidFill>
              </a:rPr>
              <a:t>“incorporar una perspectiva de género en todas las políticas, planes y procesos de decisión sobre la Gestión del riesgo de desastre, incluidos los relativos a la evaluación de los riesgos, la alerta temprana, la gestión de la información y la educación y la formación.”</a:t>
            </a:r>
            <a:endParaRPr lang="es-AR" i="1" dirty="0">
              <a:solidFill>
                <a:schemeClr val="accent2">
                  <a:lumMod val="60000"/>
                  <a:lumOff val="4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b="1" dirty="0" smtClean="0"/>
              <a:t>La construcción social de CAPACIDADES</a:t>
            </a:r>
            <a:endParaRPr lang="es-AR" dirty="0"/>
          </a:p>
        </p:txBody>
      </p:sp>
      <p:sp>
        <p:nvSpPr>
          <p:cNvPr id="4" name="3 Marcador de texto"/>
          <p:cNvSpPr>
            <a:spLocks noGrp="1"/>
          </p:cNvSpPr>
          <p:nvPr>
            <p:ph type="body" sz="half" idx="2"/>
          </p:nvPr>
        </p:nvSpPr>
        <p:spPr>
          <a:xfrm>
            <a:off x="1143000" y="404664"/>
            <a:ext cx="7333488" cy="6148536"/>
          </a:xfrm>
        </p:spPr>
        <p:txBody>
          <a:bodyPr>
            <a:normAutofit/>
          </a:bodyPr>
          <a:lstStyle/>
          <a:p>
            <a:pPr algn="ctr"/>
            <a:r>
              <a:rPr lang="es-AR" sz="5400" b="1" dirty="0" smtClean="0">
                <a:solidFill>
                  <a:schemeClr val="accent2">
                    <a:lumMod val="60000"/>
                    <a:lumOff val="40000"/>
                  </a:schemeClr>
                </a:solidFill>
              </a:rPr>
              <a:t>RESILIENCIA</a:t>
            </a:r>
            <a:endParaRPr lang="es-ES" sz="2800" b="1" dirty="0" smtClean="0"/>
          </a:p>
          <a:p>
            <a:pPr algn="just"/>
            <a:endParaRPr lang="es-ES" sz="2800" dirty="0" smtClean="0"/>
          </a:p>
          <a:p>
            <a:pPr algn="just"/>
            <a:r>
              <a:rPr lang="es-ES" sz="2800" dirty="0" smtClean="0"/>
              <a:t>Es la capacidad de una comunidad, sociedad o ecosistema de absorber los impactos negativos producidos o de recuperarse una vez que haya ocurrido una emergencia o desastre. Permite el fortalecimiento a través de la adquisición de experiencias, para disminuir la propia vulnerabilidad. (glosario DNPC)</a:t>
            </a:r>
            <a:endParaRPr lang="es-AR"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b="1" dirty="0" smtClean="0"/>
              <a:t>La construcción social de CAPACIDADES</a:t>
            </a:r>
            <a:endParaRPr lang="es-AR" dirty="0"/>
          </a:p>
        </p:txBody>
      </p:sp>
      <p:sp>
        <p:nvSpPr>
          <p:cNvPr id="4" name="3 Marcador de texto"/>
          <p:cNvSpPr>
            <a:spLocks noGrp="1"/>
          </p:cNvSpPr>
          <p:nvPr>
            <p:ph type="body" sz="half" idx="2"/>
          </p:nvPr>
        </p:nvSpPr>
        <p:spPr>
          <a:xfrm>
            <a:off x="1143000" y="476672"/>
            <a:ext cx="7333488" cy="6076528"/>
          </a:xfrm>
        </p:spPr>
        <p:txBody>
          <a:bodyPr>
            <a:normAutofit/>
          </a:bodyPr>
          <a:lstStyle/>
          <a:p>
            <a:pPr algn="ctr"/>
            <a:r>
              <a:rPr lang="es-AR" sz="5400" b="1" dirty="0" smtClean="0">
                <a:solidFill>
                  <a:schemeClr val="accent2">
                    <a:lumMod val="60000"/>
                    <a:lumOff val="40000"/>
                  </a:schemeClr>
                </a:solidFill>
              </a:rPr>
              <a:t>AUTONOMÍA</a:t>
            </a:r>
          </a:p>
          <a:p>
            <a:pPr algn="ctr"/>
            <a:endParaRPr lang="es-AR" sz="5400" b="1" dirty="0" smtClean="0">
              <a:solidFill>
                <a:schemeClr val="accent2">
                  <a:lumMod val="60000"/>
                  <a:lumOff val="40000"/>
                </a:schemeClr>
              </a:solidFill>
            </a:endParaRPr>
          </a:p>
          <a:p>
            <a:pPr algn="just"/>
            <a:r>
              <a:rPr lang="es-ES" sz="2800" dirty="0" smtClean="0"/>
              <a:t>Condición para la igualdad, ya que es indispensable para que puedan tomar decisiones sobre los recursos ambientales, económicos, políticos y culturales en función de sus intereses y necesidades. </a:t>
            </a:r>
            <a:endParaRPr lang="es-AR" sz="2800" dirty="0" smtClean="0"/>
          </a:p>
          <a:p>
            <a:pPr algn="ctr"/>
            <a:endParaRPr lang="es-AR" sz="28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40544" y="776288"/>
            <a:ext cx="8062912" cy="5749055"/>
          </a:xfrm>
        </p:spPr>
        <p:txBody>
          <a:bodyPr>
            <a:normAutofit fontScale="90000"/>
          </a:bodyPr>
          <a:lstStyle/>
          <a:p>
            <a:pPr algn="ctr"/>
            <a:r>
              <a:rPr lang="es-ES" sz="3100" b="1" dirty="0" smtClean="0">
                <a:solidFill>
                  <a:schemeClr val="accent2">
                    <a:lumMod val="60000"/>
                    <a:lumOff val="40000"/>
                  </a:schemeClr>
                </a:solidFill>
              </a:rPr>
              <a:t>Toda crisis es una oportunidad. En este caso, una oportunidad de cambio de patrones de comportamientos, creencias, valores y actitudes moldeadas por estereotipos de género. De tal manera la GIDR con enfoque de equidad de género es una condición no sólo para hacer efectivas las medidas orientadas a controlar y reducir el riesgo, sino también constituye una herramienta adecuada al propósito de construir sociedades equitativas y sostenibles.</a:t>
            </a:r>
            <a:r>
              <a:rPr lang="es-ES" sz="3100" b="1" dirty="0" smtClean="0"/>
              <a:t/>
            </a:r>
            <a:br>
              <a:rPr lang="es-ES" sz="3100" b="1" dirty="0" smtClean="0"/>
            </a:br>
            <a:endParaRPr lang="es-A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271464"/>
            <a:ext cx="7239000" cy="6109864"/>
          </a:xfrm>
        </p:spPr>
        <p:txBody>
          <a:bodyPr>
            <a:normAutofit/>
          </a:bodyPr>
          <a:lstStyle/>
          <a:p>
            <a:r>
              <a:rPr lang="es-AR" sz="6000" dirty="0" smtClean="0"/>
              <a:t>¡Muchas Gracias!</a:t>
            </a:r>
            <a:r>
              <a:rPr lang="es-AR" dirty="0" smtClean="0"/>
              <a:t/>
            </a:r>
            <a:br>
              <a:rPr lang="es-AR" dirty="0" smtClean="0"/>
            </a:br>
            <a:r>
              <a:rPr lang="es-AR" dirty="0" smtClean="0"/>
              <a:t/>
            </a:r>
            <a:br>
              <a:rPr lang="es-AR" dirty="0" smtClean="0"/>
            </a:br>
            <a:r>
              <a:rPr lang="es-AR" dirty="0" smtClean="0"/>
              <a:t/>
            </a:r>
            <a:br>
              <a:rPr lang="es-AR" dirty="0" smtClean="0"/>
            </a:br>
            <a:r>
              <a:rPr lang="es-AR" dirty="0" smtClean="0"/>
              <a:t/>
            </a:r>
            <a:br>
              <a:rPr lang="es-AR" dirty="0" smtClean="0"/>
            </a:br>
            <a:r>
              <a:rPr lang="es-AR" dirty="0" smtClean="0"/>
              <a:t/>
            </a:r>
            <a:br>
              <a:rPr lang="es-AR" dirty="0" smtClean="0"/>
            </a:br>
            <a:r>
              <a:rPr lang="es-AR" dirty="0" smtClean="0"/>
              <a:t>Contacto:</a:t>
            </a:r>
            <a:br>
              <a:rPr lang="es-AR" dirty="0" smtClean="0"/>
            </a:br>
            <a:r>
              <a:rPr lang="es-AR" dirty="0" smtClean="0"/>
              <a:t>agustinarovasio@gmail.com</a:t>
            </a:r>
            <a:br>
              <a:rPr lang="es-AR" dirty="0" smtClean="0"/>
            </a:br>
            <a:r>
              <a:rPr lang="es-AR" dirty="0" smtClean="0"/>
              <a:t>agustinarovasio@hotmail.com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40544" y="776288"/>
            <a:ext cx="8062912" cy="1212552"/>
          </a:xfrm>
        </p:spPr>
        <p:txBody>
          <a:bodyPr>
            <a:normAutofit/>
          </a:bodyPr>
          <a:lstStyle/>
          <a:p>
            <a:pPr algn="ctr"/>
            <a:r>
              <a:rPr lang="es-AR" sz="5400" b="1" dirty="0" smtClean="0"/>
              <a:t>GESTIÓN DE RIESGOS</a:t>
            </a:r>
            <a:endParaRPr lang="es-AR" sz="5400" b="1" dirty="0"/>
          </a:p>
        </p:txBody>
      </p:sp>
      <p:sp>
        <p:nvSpPr>
          <p:cNvPr id="3" name="2 Subtítulo"/>
          <p:cNvSpPr>
            <a:spLocks noGrp="1"/>
          </p:cNvSpPr>
          <p:nvPr>
            <p:ph type="subTitle" idx="1"/>
          </p:nvPr>
        </p:nvSpPr>
        <p:spPr>
          <a:xfrm>
            <a:off x="540544" y="2780928"/>
            <a:ext cx="8062912" cy="3168352"/>
          </a:xfrm>
        </p:spPr>
        <p:txBody>
          <a:bodyPr/>
          <a:lstStyle/>
          <a:p>
            <a:pPr algn="just"/>
            <a:r>
              <a:rPr lang="es-AR" sz="3200" b="1" dirty="0" smtClean="0">
                <a:solidFill>
                  <a:schemeClr val="accent2">
                    <a:lumMod val="60000"/>
                    <a:lumOff val="40000"/>
                  </a:schemeClr>
                </a:solidFill>
                <a:effectLst>
                  <a:outerShdw blurRad="38100" dist="38100" dir="2700000" algn="tl">
                    <a:srgbClr val="000000">
                      <a:alpha val="43137"/>
                    </a:srgbClr>
                  </a:outerShdw>
                </a:effectLst>
              </a:rPr>
              <a:t>INSTRUMENTO</a:t>
            </a:r>
            <a:r>
              <a:rPr lang="es-AR" sz="3200" b="1" dirty="0" smtClean="0">
                <a:solidFill>
                  <a:schemeClr val="accent2">
                    <a:lumMod val="20000"/>
                    <a:lumOff val="80000"/>
                  </a:schemeClr>
                </a:solidFill>
              </a:rPr>
              <a:t> </a:t>
            </a:r>
            <a:r>
              <a:rPr lang="es-AR" sz="3200" b="1" dirty="0" smtClean="0">
                <a:solidFill>
                  <a:schemeClr val="tx1"/>
                </a:solidFill>
                <a:sym typeface="Wingdings" pitchFamily="2" charset="2"/>
              </a:rPr>
              <a:t> para la toma de decisiones, planificación, ejecución y control que permite a las mujeres y hombres analizar su entorno.</a:t>
            </a:r>
            <a:endParaRPr lang="es-AR"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MODELOS DE DESARROLLO</a:t>
            </a:r>
            <a:endParaRPr lang="es-AR" b="1" dirty="0"/>
          </a:p>
        </p:txBody>
      </p:sp>
      <p:sp>
        <p:nvSpPr>
          <p:cNvPr id="3" name="2 Marcador de contenido"/>
          <p:cNvSpPr>
            <a:spLocks noGrp="1"/>
          </p:cNvSpPr>
          <p:nvPr>
            <p:ph idx="1"/>
          </p:nvPr>
        </p:nvSpPr>
        <p:spPr/>
        <p:txBody>
          <a:bodyPr/>
          <a:lstStyle/>
          <a:p>
            <a:pPr>
              <a:buFont typeface="Arial" pitchFamily="34" charset="0"/>
              <a:buChar char="•"/>
            </a:pPr>
            <a:r>
              <a:rPr lang="es-AR" dirty="0" smtClean="0"/>
              <a:t>Relación con la Construcción de Riesgo y con las </a:t>
            </a:r>
            <a:r>
              <a:rPr lang="es-AR" b="1" dirty="0" smtClean="0"/>
              <a:t>relaciones de poder</a:t>
            </a:r>
          </a:p>
          <a:p>
            <a:pPr lvl="8">
              <a:buFont typeface="Arial" pitchFamily="34" charset="0"/>
              <a:buChar char="•"/>
            </a:pPr>
            <a:endParaRPr lang="es-AR" b="1" dirty="0" smtClean="0"/>
          </a:p>
          <a:p>
            <a:pPr lvl="8">
              <a:buFont typeface="Wingdings" pitchFamily="2" charset="2"/>
              <a:buChar char="Ø"/>
            </a:pPr>
            <a:r>
              <a:rPr lang="es-AR" b="1" dirty="0" smtClean="0"/>
              <a:t>Sexo</a:t>
            </a:r>
          </a:p>
          <a:p>
            <a:pPr lvl="8">
              <a:buFont typeface="Wingdings" pitchFamily="2" charset="2"/>
              <a:buChar char="Ø"/>
            </a:pPr>
            <a:r>
              <a:rPr lang="es-AR" b="1" dirty="0" smtClean="0"/>
              <a:t>Edad</a:t>
            </a:r>
          </a:p>
          <a:p>
            <a:pPr lvl="8">
              <a:buFont typeface="Wingdings" pitchFamily="2" charset="2"/>
              <a:buChar char="Ø"/>
            </a:pPr>
            <a:r>
              <a:rPr lang="es-AR" b="1" dirty="0" smtClean="0"/>
              <a:t>Origen Étnico/ racial</a:t>
            </a:r>
          </a:p>
          <a:p>
            <a:pPr lvl="8">
              <a:buFont typeface="Wingdings" pitchFamily="2" charset="2"/>
              <a:buChar char="Ø"/>
            </a:pPr>
            <a:r>
              <a:rPr lang="es-AR" b="1" dirty="0" smtClean="0"/>
              <a:t>Rural o Urbano</a:t>
            </a:r>
          </a:p>
          <a:p>
            <a:pPr lvl="8">
              <a:buFont typeface="Wingdings" pitchFamily="2" charset="2"/>
              <a:buChar char="Ø"/>
            </a:pPr>
            <a:r>
              <a:rPr lang="es-AR" b="1" dirty="0" smtClean="0"/>
              <a:t>Discapacidad</a:t>
            </a:r>
          </a:p>
          <a:p>
            <a:pPr lvl="8">
              <a:buFont typeface="Wingdings" pitchFamily="2" charset="2"/>
              <a:buChar char="Ø"/>
            </a:pPr>
            <a:r>
              <a:rPr lang="es-AR" b="1" dirty="0" smtClean="0"/>
              <a:t>Clase Social</a:t>
            </a:r>
          </a:p>
          <a:p>
            <a:pPr lvl="8">
              <a:buFont typeface="Wingdings" pitchFamily="2" charset="2"/>
              <a:buChar char="Ø"/>
            </a:pPr>
            <a:endParaRPr lang="es-AR" b="1" dirty="0" smtClean="0"/>
          </a:p>
          <a:p>
            <a:pPr marL="448056" lvl="8" indent="-384048">
              <a:buClr>
                <a:schemeClr val="accent1"/>
              </a:buClr>
              <a:buSzPct val="80000"/>
              <a:buFont typeface="Arial" pitchFamily="34" charset="0"/>
              <a:buChar char="•"/>
            </a:pPr>
            <a:r>
              <a:rPr lang="es-AR" sz="3000" dirty="0" smtClean="0"/>
              <a:t>Tienen el potencial de Aumentar o Disminuir los Riesgos y las Desigualdades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pPr algn="ctr"/>
            <a:r>
              <a:rPr lang="es-AR" sz="5400" b="1" dirty="0" smtClean="0"/>
              <a:t>GESTIÓN DEL RIESGO</a:t>
            </a:r>
            <a:endParaRPr lang="es-AR" sz="5400" dirty="0"/>
          </a:p>
        </p:txBody>
      </p:sp>
      <p:sp>
        <p:nvSpPr>
          <p:cNvPr id="3" name="2 Subtítulo"/>
          <p:cNvSpPr>
            <a:spLocks noGrp="1"/>
          </p:cNvSpPr>
          <p:nvPr>
            <p:ph type="subTitle" idx="1"/>
          </p:nvPr>
        </p:nvSpPr>
        <p:spPr>
          <a:xfrm>
            <a:off x="540544" y="2250280"/>
            <a:ext cx="8062912" cy="3699000"/>
          </a:xfrm>
        </p:spPr>
        <p:txBody>
          <a:bodyPr/>
          <a:lstStyle/>
          <a:p>
            <a:pPr algn="ctr">
              <a:buFont typeface="Arial" pitchFamily="34" charset="0"/>
              <a:buChar char="•"/>
            </a:pPr>
            <a:r>
              <a:rPr lang="es-AR" dirty="0" smtClean="0"/>
              <a:t>Necesidad de Avanzar hacia un DESARROLLO HUMANO</a:t>
            </a:r>
          </a:p>
          <a:p>
            <a:pPr algn="ctr">
              <a:buFont typeface="Arial" pitchFamily="34" charset="0"/>
              <a:buChar char="•"/>
            </a:pPr>
            <a:endParaRPr lang="es-AR" dirty="0" smtClean="0"/>
          </a:p>
          <a:p>
            <a:pPr algn="ctr">
              <a:buFont typeface="Arial" pitchFamily="34" charset="0"/>
              <a:buChar char="•"/>
            </a:pPr>
            <a:r>
              <a:rPr lang="es-AR" b="1" dirty="0" smtClean="0"/>
              <a:t>DESTACA LA NECESIDAD DE CONSIDERAR LOS </a:t>
            </a:r>
            <a:r>
              <a:rPr lang="es-AR" b="1" u="sng" dirty="0" smtClean="0">
                <a:solidFill>
                  <a:schemeClr val="tx1"/>
                </a:solidFill>
                <a:effectLst>
                  <a:outerShdw blurRad="38100" dist="38100" dir="2700000" algn="tl">
                    <a:srgbClr val="000000">
                      <a:alpha val="43137"/>
                    </a:srgbClr>
                  </a:outerShdw>
                </a:effectLst>
              </a:rPr>
              <a:t>IMPACTOS DIFERENCIADOS</a:t>
            </a:r>
            <a:r>
              <a:rPr lang="es-AR" b="1" dirty="0" smtClean="0">
                <a:solidFill>
                  <a:schemeClr val="tx1"/>
                </a:solidFill>
              </a:rPr>
              <a:t> </a:t>
            </a:r>
            <a:r>
              <a:rPr lang="es-AR" b="1" dirty="0" smtClean="0"/>
              <a:t>DE LOS DESASTRES ENTRE HOMBRES Y MUJERES</a:t>
            </a:r>
            <a:endParaRPr lang="es-A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271464"/>
            <a:ext cx="7791400" cy="1861392"/>
          </a:xfrm>
        </p:spPr>
        <p:txBody>
          <a:bodyPr/>
          <a:lstStyle/>
          <a:p>
            <a:pPr algn="ctr"/>
            <a:r>
              <a:rPr lang="es-AR" dirty="0" smtClean="0">
                <a:solidFill>
                  <a:schemeClr val="tx1"/>
                </a:solidFill>
              </a:rPr>
              <a:t>Perspectiva de Género en la GDR</a:t>
            </a:r>
            <a:endParaRPr lang="es-AR" dirty="0">
              <a:solidFill>
                <a:schemeClr val="tx1"/>
              </a:solidFill>
            </a:endParaRPr>
          </a:p>
        </p:txBody>
      </p:sp>
      <p:sp>
        <p:nvSpPr>
          <p:cNvPr id="3" name="2 Marcador de texto"/>
          <p:cNvSpPr>
            <a:spLocks noGrp="1"/>
          </p:cNvSpPr>
          <p:nvPr>
            <p:ph type="body" idx="1"/>
          </p:nvPr>
        </p:nvSpPr>
        <p:spPr>
          <a:xfrm>
            <a:off x="539552" y="2852936"/>
            <a:ext cx="7920880" cy="3024336"/>
          </a:xfrm>
        </p:spPr>
        <p:txBody>
          <a:bodyPr>
            <a:normAutofit/>
          </a:bodyPr>
          <a:lstStyle/>
          <a:p>
            <a:pPr>
              <a:buFont typeface="Arial" pitchFamily="34" charset="0"/>
              <a:buChar char="•"/>
            </a:pPr>
            <a:r>
              <a:rPr lang="es-AR" sz="3200" dirty="0" smtClean="0">
                <a:solidFill>
                  <a:schemeClr val="accent1">
                    <a:lumMod val="60000"/>
                    <a:lumOff val="40000"/>
                  </a:schemeClr>
                </a:solidFill>
              </a:rPr>
              <a:t>Nuevo en la Agenda Pública</a:t>
            </a:r>
          </a:p>
          <a:p>
            <a:pPr>
              <a:buFont typeface="Arial" pitchFamily="34" charset="0"/>
              <a:buChar char="•"/>
            </a:pPr>
            <a:endParaRPr lang="es-AR" sz="3200" dirty="0" smtClean="0">
              <a:solidFill>
                <a:schemeClr val="accent1">
                  <a:lumMod val="60000"/>
                  <a:lumOff val="40000"/>
                </a:schemeClr>
              </a:solidFill>
            </a:endParaRPr>
          </a:p>
          <a:p>
            <a:pPr>
              <a:buFont typeface="Arial" pitchFamily="34" charset="0"/>
              <a:buChar char="•"/>
            </a:pPr>
            <a:r>
              <a:rPr lang="es-AR" sz="3200" dirty="0" smtClean="0">
                <a:solidFill>
                  <a:schemeClr val="accent1">
                    <a:lumMod val="60000"/>
                    <a:lumOff val="40000"/>
                  </a:schemeClr>
                </a:solidFill>
              </a:rPr>
              <a:t>Desafío Pendiente</a:t>
            </a:r>
            <a:endParaRPr lang="es-AR" sz="3200" dirty="0">
              <a:solidFill>
                <a:schemeClr val="accent1">
                  <a:lumMod val="60000"/>
                  <a:lumOff val="4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Enfoque de genero en la </a:t>
            </a:r>
            <a:r>
              <a:rPr lang="es-AR" dirty="0" err="1" smtClean="0"/>
              <a:t>gdr</a:t>
            </a:r>
            <a:endParaRPr lang="es-AR" dirty="0"/>
          </a:p>
        </p:txBody>
      </p:sp>
      <p:sp>
        <p:nvSpPr>
          <p:cNvPr id="5" name="2 Marcador de posición de imagen"/>
          <p:cNvSpPr>
            <a:spLocks noGrp="1"/>
          </p:cNvSpPr>
          <p:nvPr>
            <p:ph type="body" sz="half" idx="2"/>
          </p:nvPr>
        </p:nvSpPr>
        <p:spPr>
          <a:xfrm>
            <a:off x="1143000" y="260350"/>
            <a:ext cx="7605464" cy="6292850"/>
          </a:xfrm>
        </p:spPr>
        <p:txBody>
          <a:bodyPr>
            <a:normAutofit/>
          </a:bodyPr>
          <a:lstStyle/>
          <a:p>
            <a:pPr algn="just"/>
            <a:endParaRPr lang="es-AR" sz="2800" dirty="0" smtClean="0"/>
          </a:p>
          <a:p>
            <a:pPr algn="just">
              <a:buFont typeface="Arial" pitchFamily="34" charset="0"/>
              <a:buChar char="•"/>
            </a:pPr>
            <a:r>
              <a:rPr lang="es-AR" sz="2800" dirty="0" smtClean="0"/>
              <a:t>Los Desastres no son naturales, sino construcciones sociales producto de patrones actuales de desarrollo que generan vulnerabilidad</a:t>
            </a:r>
          </a:p>
          <a:p>
            <a:pPr algn="just">
              <a:buFont typeface="Arial" pitchFamily="34" charset="0"/>
              <a:buChar char="•"/>
            </a:pPr>
            <a:endParaRPr lang="es-AR" sz="2800" dirty="0" smtClean="0"/>
          </a:p>
          <a:p>
            <a:pPr algn="just">
              <a:buFont typeface="Arial" pitchFamily="34" charset="0"/>
              <a:buChar char="•"/>
            </a:pPr>
            <a:r>
              <a:rPr lang="es-AR" sz="2800" dirty="0" smtClean="0"/>
              <a:t>Esta construcción social de los riesgos y de las relaciones determina y es determinada por los modelos de desarrollo que elegimos.</a:t>
            </a:r>
          </a:p>
          <a:p>
            <a:pPr algn="just">
              <a:buFont typeface="Arial" pitchFamily="34" charset="0"/>
              <a:buChar char="•"/>
            </a:pPr>
            <a:endParaRPr lang="es-AR" sz="2800" dirty="0" smtClean="0"/>
          </a:p>
          <a:p>
            <a:pPr algn="just">
              <a:buFont typeface="Arial" pitchFamily="34" charset="0"/>
              <a:buChar char="•"/>
            </a:pPr>
            <a:r>
              <a:rPr lang="es-AR" sz="2800" dirty="0" smtClean="0"/>
              <a:t>La GDR se basa en un modelo de desarrollo económico, social y sostenible.</a:t>
            </a:r>
            <a:endParaRPr lang="es-A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381000" y="271464"/>
            <a:ext cx="7239000" cy="5533800"/>
          </a:xfrm>
        </p:spPr>
        <p:txBody>
          <a:bodyPr>
            <a:normAutofit/>
          </a:bodyPr>
          <a:lstStyle/>
          <a:p>
            <a:r>
              <a:rPr lang="es-AR" sz="7200" dirty="0" smtClean="0"/>
              <a:t>¿Qué entendemos por Género?</a:t>
            </a:r>
            <a:endParaRPr lang="es-AR" sz="7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Enfoque de genero en la </a:t>
            </a:r>
            <a:r>
              <a:rPr lang="es-AR" dirty="0" err="1" smtClean="0"/>
              <a:t>gdr</a:t>
            </a:r>
            <a:endParaRPr lang="es-AR" dirty="0"/>
          </a:p>
        </p:txBody>
      </p:sp>
      <p:sp>
        <p:nvSpPr>
          <p:cNvPr id="4" name="3 Marcador de texto"/>
          <p:cNvSpPr>
            <a:spLocks noGrp="1"/>
          </p:cNvSpPr>
          <p:nvPr>
            <p:ph type="body" sz="half" idx="2"/>
          </p:nvPr>
        </p:nvSpPr>
        <p:spPr>
          <a:xfrm>
            <a:off x="1143000" y="188640"/>
            <a:ext cx="7333488" cy="6364560"/>
          </a:xfrm>
        </p:spPr>
        <p:txBody>
          <a:bodyPr>
            <a:normAutofit/>
          </a:bodyPr>
          <a:lstStyle/>
          <a:p>
            <a:pPr>
              <a:buFont typeface="Arial" pitchFamily="34" charset="0"/>
              <a:buChar char="•"/>
            </a:pPr>
            <a:endParaRPr lang="es-AR" sz="2000" dirty="0" smtClean="0"/>
          </a:p>
          <a:p>
            <a:pPr>
              <a:buFont typeface="Arial" pitchFamily="34" charset="0"/>
              <a:buChar char="•"/>
            </a:pPr>
            <a:endParaRPr lang="es-AR" sz="2000" dirty="0" smtClean="0"/>
          </a:p>
          <a:p>
            <a:pPr algn="just">
              <a:buFont typeface="Arial" pitchFamily="34" charset="0"/>
              <a:buChar char="•"/>
            </a:pPr>
            <a:r>
              <a:rPr lang="es-AR" sz="2000" dirty="0" smtClean="0"/>
              <a:t>Es una categoría </a:t>
            </a:r>
            <a:r>
              <a:rPr lang="es-AR" sz="2000" b="1" dirty="0" smtClean="0">
                <a:solidFill>
                  <a:schemeClr val="accent1"/>
                </a:solidFill>
              </a:rPr>
              <a:t>DISTINTA</a:t>
            </a:r>
            <a:r>
              <a:rPr lang="es-AR" sz="2000" dirty="0" smtClean="0"/>
              <a:t> a la del </a:t>
            </a:r>
            <a:r>
              <a:rPr lang="es-AR" sz="2000" b="1" dirty="0" smtClean="0"/>
              <a:t>SEXO</a:t>
            </a:r>
          </a:p>
          <a:p>
            <a:pPr algn="just">
              <a:buFont typeface="Arial" pitchFamily="34" charset="0"/>
              <a:buChar char="•"/>
            </a:pPr>
            <a:endParaRPr lang="es-AR" sz="2000" dirty="0" smtClean="0"/>
          </a:p>
          <a:p>
            <a:pPr algn="just">
              <a:buFont typeface="Arial" pitchFamily="34" charset="0"/>
              <a:buChar char="•"/>
            </a:pPr>
            <a:r>
              <a:rPr lang="es-AR" sz="2000" dirty="0" smtClean="0"/>
              <a:t>Es la </a:t>
            </a:r>
            <a:r>
              <a:rPr lang="es-AR" sz="2000" b="1" dirty="0" smtClean="0">
                <a:solidFill>
                  <a:schemeClr val="accent1"/>
                </a:solidFill>
              </a:rPr>
              <a:t>CONSTRUCCIÓN CULTURAL DE LA DIFERENCIA SEXUAL </a:t>
            </a:r>
            <a:r>
              <a:rPr lang="es-AR" sz="2000" dirty="0" smtClean="0"/>
              <a:t>(Glosario DNPC)</a:t>
            </a:r>
          </a:p>
          <a:p>
            <a:pPr algn="just"/>
            <a:endParaRPr lang="es-AR" sz="2000" dirty="0" smtClean="0"/>
          </a:p>
          <a:p>
            <a:pPr algn="just">
              <a:buFont typeface="Arial" pitchFamily="34" charset="0"/>
              <a:buChar char="•"/>
            </a:pPr>
            <a:r>
              <a:rPr lang="es-AR" sz="2000" dirty="0" smtClean="0"/>
              <a:t>Por tratarse de una construcción social y cultural, el género tiene un carácter histórico Los contenidos de la identidad de género se transforman a través del tiempo y pueden variar en diferentes contextos culturales. </a:t>
            </a:r>
          </a:p>
          <a:p>
            <a:pPr algn="just">
              <a:buFont typeface="Arial" pitchFamily="34" charset="0"/>
              <a:buChar char="•"/>
            </a:pPr>
            <a:endParaRPr lang="es-AR" sz="2000" dirty="0" smtClean="0"/>
          </a:p>
          <a:p>
            <a:pPr algn="just">
              <a:buFont typeface="Arial" pitchFamily="34" charset="0"/>
              <a:buChar char="•"/>
            </a:pPr>
            <a:r>
              <a:rPr lang="es-AR" sz="2000" dirty="0" smtClean="0"/>
              <a:t>Las relaciones de género conllevan una jerarquización, una distribución desigual del poder entre varones y mujeres que pondera los masculino por sobre los femenino y es la </a:t>
            </a:r>
            <a:r>
              <a:rPr lang="es-AR" sz="2000" b="1" dirty="0" smtClean="0"/>
              <a:t>BASE DE LAS DESIGUALDADES QUE AUN AFECTAN A LAS MUJERES. </a:t>
            </a:r>
            <a:endParaRPr lang="es-AR" sz="20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137</TotalTime>
  <Words>1373</Words>
  <Application>Microsoft Office PowerPoint</Application>
  <PresentationFormat>Presentación en pantalla (4:3)</PresentationFormat>
  <Paragraphs>101</Paragraphs>
  <Slides>23</Slides>
  <Notes>2</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Brío</vt:lpstr>
      <vt:lpstr>Género y Gestión de Riesgos</vt:lpstr>
      <vt:lpstr>El Marco de Acción de Hyogo</vt:lpstr>
      <vt:lpstr>GESTIÓN DE RIESGOS</vt:lpstr>
      <vt:lpstr>MODELOS DE DESARROLLO</vt:lpstr>
      <vt:lpstr>GESTIÓN DEL RIESGO</vt:lpstr>
      <vt:lpstr>Perspectiva de Género en la GDR</vt:lpstr>
      <vt:lpstr>Enfoque de genero en la gdr</vt:lpstr>
      <vt:lpstr>¿Qué entendemos por Género?</vt:lpstr>
      <vt:lpstr>Enfoque de genero en la gdr</vt:lpstr>
      <vt:lpstr>Por la asignación del género, varones y mujeres:  -Asumen diferentes roles y comportamientos en la sociedad  -Tienen necesidades e intereses distintos  -Tienen diferentes posibilidades de acceder a los recursos y de decidir sobre su uso.  </vt:lpstr>
      <vt:lpstr>Distinción central para un enfoque de Género y GDR</vt:lpstr>
      <vt:lpstr>NECESIDADES PRÁCTICAS</vt:lpstr>
      <vt:lpstr>INTERESES ESTRATÉGICOS</vt:lpstr>
      <vt:lpstr>El género como condicionante de VULNERABILIDAD</vt:lpstr>
      <vt:lpstr>El género como condicionante de VULNERABILIDAD</vt:lpstr>
      <vt:lpstr>El género como condicionante de VULNERABILIDAD</vt:lpstr>
      <vt:lpstr>El género como condicionante de VULNERABILIDAD</vt:lpstr>
      <vt:lpstr>El género como condicionante de VULNERABILIDAD</vt:lpstr>
      <vt:lpstr>La construcción social de CAPACIDADES</vt:lpstr>
      <vt:lpstr>La construcción social de CAPACIDADES</vt:lpstr>
      <vt:lpstr>La construcción social de CAPACIDADES</vt:lpstr>
      <vt:lpstr>Toda crisis es una oportunidad. En este caso, una oportunidad de cambio de patrones de comportamientos, creencias, valores y actitudes moldeadas por estereotipos de género. De tal manera la GIDR con enfoque de equidad de género es una condición no sólo para hacer efectivas las medidas orientadas a controlar y reducir el riesgo, sino también constituye una herramienta adecuada al propósito de construir sociedades equitativas y sostenibles. </vt:lpstr>
      <vt:lpstr>¡Muchas Gracias!     Contacto: agustinarovasio@gmail.com agustinarovasio@hotmail.com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Género y Gestión de Riesgos</dc:title>
  <dc:creator>carolina.ferrari</dc:creator>
  <cp:lastModifiedBy>Coco</cp:lastModifiedBy>
  <cp:revision>26</cp:revision>
  <dcterms:created xsi:type="dcterms:W3CDTF">2013-10-15T16:02:53Z</dcterms:created>
  <dcterms:modified xsi:type="dcterms:W3CDTF">2013-10-18T11:57:31Z</dcterms:modified>
</cp:coreProperties>
</file>